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6081"/>
    <a:srgbClr val="974E77"/>
    <a:srgbClr val="969FA7"/>
    <a:srgbClr val="903163"/>
    <a:srgbClr val="4D1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A9507-D8C5-499F-A7D4-E1638F91F45F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032ED-47C5-4472-B6B1-100D9D3DC2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38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vertist.com/ja/informality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75894" y="2433383"/>
            <a:ext cx="11029616" cy="3757691"/>
            <a:chOff x="2502976" y="1999281"/>
            <a:chExt cx="7186048" cy="3045418"/>
          </a:xfrm>
        </p:grpSpPr>
        <p:sp>
          <p:nvSpPr>
            <p:cNvPr id="6" name="TextBox 5"/>
            <p:cNvSpPr txBox="1"/>
            <p:nvPr/>
          </p:nvSpPr>
          <p:spPr>
            <a:xfrm>
              <a:off x="2502976" y="1999281"/>
              <a:ext cx="3593024" cy="3045417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chemeClr val="accent1"/>
              </a:solidFill>
            </a:ln>
          </p:spPr>
          <p:txBody>
            <a:bodyPr wrap="square" rtlCol="0" anchor="t" anchorCtr="1">
              <a:noAutofit/>
            </a:bodyPr>
            <a:lstStyle/>
            <a:p>
              <a:pPr algn="ctr"/>
              <a:r>
                <a:rPr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インフォーマルセクター</a:t>
              </a:r>
              <a:endParaRPr lang="en-GB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 algn="ctr"/>
              <a:r>
                <a:rPr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（非公式部門）</a:t>
              </a:r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96000" y="1999281"/>
              <a:ext cx="3593024" cy="3045417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chemeClr val="accent1"/>
              </a:solidFill>
            </a:ln>
          </p:spPr>
          <p:txBody>
            <a:bodyPr wrap="square" rtlCol="0" anchor="t" anchorCtr="1">
              <a:noAutofit/>
            </a:bodyPr>
            <a:lstStyle/>
            <a:p>
              <a:pPr algn="ctr"/>
              <a:r>
                <a:rPr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フォーマルセクター</a:t>
              </a:r>
              <a:endParaRPr lang="en-GB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  <a:p>
              <a:pPr algn="ctr"/>
              <a:r>
                <a:rPr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（公式部門）</a:t>
              </a:r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2976" y="2701245"/>
              <a:ext cx="5033897" cy="2343454"/>
            </a:xfrm>
            <a:prstGeom prst="rect">
              <a:avLst/>
            </a:prstGeom>
            <a:solidFill>
              <a:srgbClr val="9C6081"/>
            </a:solidFill>
            <a:ln>
              <a:solidFill>
                <a:schemeClr val="accent1"/>
              </a:solidFill>
            </a:ln>
          </p:spPr>
          <p:txBody>
            <a:bodyPr wrap="square" rtlCol="0" anchor="ctr" anchorCtr="1">
              <a:noAutofit/>
            </a:bodyPr>
            <a:lstStyle/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+mn-ea"/>
                </a:rPr>
                <a:t>インフォーマル経済</a:t>
              </a:r>
              <a:endParaRPr lang="en-GB" altLang="ja-JP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+mn-ea"/>
                </a:rPr>
                <a:t>（非公式経済）</a:t>
              </a:r>
              <a:endParaRPr lang="en-GB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36873" y="2701245"/>
              <a:ext cx="2152151" cy="2343454"/>
            </a:xfrm>
            <a:prstGeom prst="rect">
              <a:avLst/>
            </a:prstGeom>
            <a:solidFill>
              <a:srgbClr val="903163">
                <a:alpha val="50000"/>
              </a:srgbClr>
            </a:solidFill>
            <a:ln>
              <a:solidFill>
                <a:schemeClr val="accent1"/>
              </a:solidFill>
            </a:ln>
          </p:spPr>
          <p:txBody>
            <a:bodyPr wrap="square" rtlCol="0" anchor="ctr" anchorCtr="1">
              <a:noAutofit/>
            </a:bodyPr>
            <a:lstStyle/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+mn-ea"/>
                </a:rPr>
                <a:t>フォーマル経済</a:t>
              </a:r>
              <a:endParaRPr lang="en-GB" altLang="ja-JP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+mn-ea"/>
                </a:rPr>
                <a:t>（公式経済）</a:t>
              </a:r>
              <a:endParaRPr lang="en-GB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開発途上国のインフォーマルセクターとインフォーマル経済</a:t>
            </a:r>
            <a:br>
              <a:rPr lang="en-GB" altLang="ja-JP" dirty="0"/>
            </a:br>
            <a:r>
              <a:rPr lang="ja-JP" altLang="en-US" dirty="0"/>
              <a:t>定義の違いと関連性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930" y="6618465"/>
            <a:ext cx="1219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敦賀一平</a:t>
            </a:r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. 2017. </a:t>
            </a:r>
            <a:r>
              <a:rPr lang="ja-JP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hlinkClick r:id="rId2"/>
              </a:rPr>
              <a:t>開発途上国のインフォーマルセクター・経済・雇用の用語解説</a:t>
            </a:r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420213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40</TotalTime>
  <Words>48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Gill Sans MT</vt:lpstr>
      <vt:lpstr>HGｺﾞｼｯｸE</vt:lpstr>
      <vt:lpstr>Calibri</vt:lpstr>
      <vt:lpstr>Wingdings 2</vt:lpstr>
      <vt:lpstr>Dividend</vt:lpstr>
      <vt:lpstr>開発途上国のインフォーマルセクターとインフォーマル経済 定義の違いと関連性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開発途上国のインフォーマルセクターとインフォーマル経済－定義の違いと関連性</dc:subject>
  <dc:creator>Ippei Tsuruga</dc:creator>
  <cp:lastModifiedBy>Ippei Tsuruga</cp:lastModifiedBy>
  <cp:revision>6</cp:revision>
  <dcterms:created xsi:type="dcterms:W3CDTF">2017-04-23T10:09:49Z</dcterms:created>
  <dcterms:modified xsi:type="dcterms:W3CDTF">2017-04-23T10:50:22Z</dcterms:modified>
</cp:coreProperties>
</file>